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sldIdLst>
    <p:sldId id="270" r:id="rId2"/>
    <p:sldId id="256"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30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89" autoAdjust="0"/>
    <p:restoredTop sz="86456" autoAdjust="0"/>
  </p:normalViewPr>
  <p:slideViewPr>
    <p:cSldViewPr>
      <p:cViewPr varScale="1">
        <p:scale>
          <a:sx n="70" d="100"/>
          <a:sy n="70" d="100"/>
        </p:scale>
        <p:origin x="-912" y="-108"/>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839A34-2D57-4ADC-B576-406DD442DAF4}" type="datetimeFigureOut">
              <a:rPr lang="en-US" smtClean="0"/>
              <a:pPr/>
              <a:t>11/16/2014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D7C0B2-3717-4C82-9AF7-F610E6FA4C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839A34-2D57-4ADC-B576-406DD442DAF4}" type="datetimeFigureOut">
              <a:rPr lang="en-US" smtClean="0"/>
              <a:pPr/>
              <a:t>11/16/2014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D7C0B2-3717-4C82-9AF7-F610E6FA4C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1571612"/>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tab pos="8524875" algn="l"/>
                <a:tab pos="8615363" algn="l"/>
              </a:tabLst>
            </a:pPr>
            <a:r>
              <a:rPr kumimoji="0" lang="ar-SA" sz="3200" b="1" i="0" u="none" strike="noStrike" cap="none" normalizeH="0" baseline="0" dirty="0" smtClean="0">
                <a:ln>
                  <a:noFill/>
                </a:ln>
                <a:solidFill>
                  <a:schemeClr val="tx1"/>
                </a:solidFill>
                <a:effectLst/>
                <a:latin typeface="Arial Black" pitchFamily="34" charset="0"/>
                <a:ea typeface="Times New Roman" pitchFamily="18" charset="0"/>
                <a:cs typeface="B Zar" pitchFamily="2" charset="-78"/>
              </a:rPr>
              <a:t>استحکام و مقاومت هواپیما در آزمایشات خستگی</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428604"/>
            <a:ext cx="8215338" cy="2585323"/>
          </a:xfrm>
          <a:prstGeom prst="rect">
            <a:avLst/>
          </a:prstGeom>
        </p:spPr>
        <p:txBody>
          <a:bodyPr wrap="square">
            <a:spAutoFit/>
          </a:bodyPr>
          <a:lstStyle/>
          <a:p>
            <a:pPr marR="0" algn="just" rtl="1">
              <a:lnSpc>
                <a:spcPct val="150000"/>
              </a:lnSpc>
            </a:pPr>
            <a:r>
              <a:rPr lang="ar-SA" sz="1600" b="1" dirty="0" smtClean="0">
                <a:cs typeface="B Zar"/>
              </a:rPr>
              <a:t>-</a:t>
            </a:r>
            <a:r>
              <a:rPr lang="ar-SA" b="1" dirty="0" smtClean="0">
                <a:cs typeface="B Zar"/>
              </a:rPr>
              <a:t> آزمایش باک سوخت داخلی (یکپارچه)</a:t>
            </a:r>
          </a:p>
          <a:p>
            <a:pPr marR="0" algn="just" rtl="1">
              <a:lnSpc>
                <a:spcPct val="150000"/>
              </a:lnSpc>
            </a:pPr>
            <a:r>
              <a:rPr lang="ar-SA" dirty="0" smtClean="0">
                <a:cs typeface="B Zar"/>
              </a:rPr>
              <a:t>چنانچه برای آزمایش خستگی هواپیما، نمونهای با مقیاس یک به یک آماده شده باشد، آزمایشهای باک سوخت، میبایست در حین آزمایش خستگی و یا به صورت نوبهای در بخشهای مربوطه از نمونۀ یک به یک انجام شود. و اگر نمونهای با مقیاس یک به یک از هواپیما برای آزمایش خستگی آماده نشده باشد، میبایست از نمونههای یک به یک باک سوخت، به همراه بخشهای مرتبط به آن برای آزمایش استفاده شود. این نمونهها میبایست در معرض بارهای تکراری (سیکلی) مشابه با شرایط پرواز، بارهای زمینی، شرایط دمائی و میزان فشار وارده قرارگیرند. </a:t>
            </a:r>
          </a:p>
        </p:txBody>
      </p:sp>
      <p:sp>
        <p:nvSpPr>
          <p:cNvPr id="3" name="Rectangle 2"/>
          <p:cNvSpPr/>
          <p:nvPr/>
        </p:nvSpPr>
        <p:spPr>
          <a:xfrm>
            <a:off x="575600" y="3745924"/>
            <a:ext cx="8143900" cy="2550698"/>
          </a:xfrm>
          <a:prstGeom prst="rect">
            <a:avLst/>
          </a:prstGeom>
        </p:spPr>
        <p:txBody>
          <a:bodyPr wrap="square">
            <a:spAutoFit/>
          </a:bodyPr>
          <a:lstStyle/>
          <a:p>
            <a:pPr marR="0" algn="just" rtl="1">
              <a:lnSpc>
                <a:spcPct val="150000"/>
              </a:lnSpc>
            </a:pPr>
            <a:r>
              <a:rPr lang="ar-SA" b="1" dirty="0" smtClean="0">
                <a:cs typeface="B Zar"/>
              </a:rPr>
              <a:t>آزمایشهای تنظیم فشار کابین</a:t>
            </a:r>
          </a:p>
          <a:p>
            <a:pPr algn="just" rtl="1">
              <a:lnSpc>
                <a:spcPct val="150000"/>
              </a:lnSpc>
            </a:pPr>
            <a:r>
              <a:rPr lang="ar-SA" dirty="0" smtClean="0">
                <a:cs typeface="B Zar"/>
              </a:rPr>
              <a:t>آزمایش تکرار بار ناشی از فشار هوای داخل کابین، میبایست برای کابینهائی که با این قابلیت طراحی شدهاند، انجام شود. در این آزمایش، میزان فشار معادل با حداکثر فشار مجاز بهمراه محدودههای افت و خیز آن و شامل ملاحظات خرابی شیر تخلیۀ فشار ناشی از آلودگیها میباشد. بارهای پروازی، بارهای زمینی یا ترکیبی از آنها که ممکن است وضـــعیت بحـــرانی ایجاد کند، میبایست شبیهسازی شوند.هر بخش عمده از کابین میبایست در معرض خرابی ناشی از بارهای تکراری (سیکلی) فشار هوای داخل کابین، آزمایش شوند.</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428604"/>
            <a:ext cx="7929586" cy="1338828"/>
          </a:xfrm>
          <a:prstGeom prst="rect">
            <a:avLst/>
          </a:prstGeom>
        </p:spPr>
        <p:txBody>
          <a:bodyPr wrap="square">
            <a:spAutoFit/>
          </a:bodyPr>
          <a:lstStyle/>
          <a:p>
            <a:pPr marR="0" algn="just" rtl="1">
              <a:lnSpc>
                <a:spcPct val="150000"/>
              </a:lnSpc>
            </a:pPr>
            <a:r>
              <a:rPr lang="ar-SA" b="1" dirty="0" smtClean="0">
                <a:cs typeface="B Zar"/>
              </a:rPr>
              <a:t>آزمایشهای بخشهای نگهدارندۀ سلاحها در سازه</a:t>
            </a:r>
          </a:p>
          <a:p>
            <a:pPr marR="0" algn="just" rtl="1">
              <a:lnSpc>
                <a:spcPct val="150000"/>
              </a:lnSpc>
            </a:pPr>
            <a:r>
              <a:rPr lang="ar-SA" dirty="0" smtClean="0">
                <a:cs typeface="B Zar"/>
              </a:rPr>
              <a:t>پایلون و دیگر بخشهائی از سازه که برای تحمل سلاحها هستند، میبایست برای بارگذاری در شرایط پرواز، شرایط برخاست پرتابی و شرایط فرود، در معرض بارهای تکراری (سیکلی) آزمایش شوند.</a:t>
            </a:r>
          </a:p>
        </p:txBody>
      </p:sp>
      <p:sp>
        <p:nvSpPr>
          <p:cNvPr id="3" name="Rectangle 2"/>
          <p:cNvSpPr/>
          <p:nvPr/>
        </p:nvSpPr>
        <p:spPr>
          <a:xfrm>
            <a:off x="276401" y="2852936"/>
            <a:ext cx="8358214" cy="1338828"/>
          </a:xfrm>
          <a:prstGeom prst="rect">
            <a:avLst/>
          </a:prstGeom>
        </p:spPr>
        <p:txBody>
          <a:bodyPr wrap="square">
            <a:spAutoFit/>
          </a:bodyPr>
          <a:lstStyle/>
          <a:p>
            <a:pPr marR="0" algn="just" rtl="1">
              <a:lnSpc>
                <a:spcPct val="150000"/>
              </a:lnSpc>
            </a:pPr>
            <a:r>
              <a:rPr lang="ar-SA" b="1" dirty="0" smtClean="0">
                <a:cs typeface="B Zar"/>
              </a:rPr>
              <a:t>برنامه</a:t>
            </a:r>
            <a:r>
              <a:rPr lang="fa-IR" b="1" dirty="0" smtClean="0">
                <a:cs typeface="B Zar"/>
              </a:rPr>
              <a:t> </a:t>
            </a:r>
            <a:r>
              <a:rPr lang="ar-SA" b="1" dirty="0" smtClean="0">
                <a:cs typeface="B Zar"/>
              </a:rPr>
              <a:t>های آزمایش بارهای تکراری در شرایط فرود</a:t>
            </a:r>
          </a:p>
          <a:p>
            <a:pPr marR="0" algn="just" rtl="1">
              <a:lnSpc>
                <a:spcPct val="150000"/>
              </a:lnSpc>
            </a:pPr>
            <a:r>
              <a:rPr lang="ar-SA" dirty="0" smtClean="0">
                <a:cs typeface="B Zar"/>
              </a:rPr>
              <a:t>تمامی قطعاتی از هواپیما که برای شرایط فرود، بحرانی تشخیص داده میشوند، میبایست در معرض آزمایش خستگی قرار گیرند.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786" y="428604"/>
            <a:ext cx="7786710" cy="2031325"/>
          </a:xfrm>
          <a:prstGeom prst="rect">
            <a:avLst/>
          </a:prstGeom>
        </p:spPr>
        <p:txBody>
          <a:bodyPr wrap="square">
            <a:spAutoFit/>
          </a:bodyPr>
          <a:lstStyle/>
          <a:p>
            <a:pPr marR="0" algn="just" rtl="1"/>
            <a:r>
              <a:rPr lang="ar-SA" b="1" dirty="0" smtClean="0">
                <a:cs typeface="B Zar"/>
              </a:rPr>
              <a:t>بازرسی خرابیها</a:t>
            </a:r>
          </a:p>
          <a:p>
            <a:pPr marR="0" algn="just" rtl="1">
              <a:lnSpc>
                <a:spcPct val="150000"/>
              </a:lnSpc>
            </a:pPr>
            <a:r>
              <a:rPr lang="ar-SA" dirty="0" smtClean="0">
                <a:cs typeface="B Zar"/>
              </a:rPr>
              <a:t>بازرسی کاملی از جزئیات خرابیها، شامل تصویربرداری آزمایشگاهی از محل خرابیها و سطوح شکست دربارۀ نمونه</a:t>
            </a:r>
            <a:r>
              <a:rPr lang="fa-IR" dirty="0" smtClean="0">
                <a:cs typeface="B Zar"/>
              </a:rPr>
              <a:t> </a:t>
            </a:r>
            <a:r>
              <a:rPr lang="ar-SA" dirty="0" smtClean="0">
                <a:cs typeface="B Zar"/>
              </a:rPr>
              <a:t>های مورد آزمایش مذکور در پاراگرافهای </a:t>
            </a:r>
            <a:r>
              <a:rPr lang="fa-IR" dirty="0" smtClean="0">
                <a:cs typeface="B Zar"/>
              </a:rPr>
              <a:t>قبل </a:t>
            </a:r>
            <a:r>
              <a:rPr lang="ar-SA" dirty="0" smtClean="0">
                <a:cs typeface="B Zar"/>
              </a:rPr>
              <a:t>میبایست در وقوع اتفاقات ذیل انجام شود:</a:t>
            </a:r>
          </a:p>
          <a:p>
            <a:pPr marR="0" algn="just" rtl="1">
              <a:lnSpc>
                <a:spcPct val="150000"/>
              </a:lnSpc>
            </a:pPr>
            <a:r>
              <a:rPr lang="ar-SA" dirty="0" smtClean="0">
                <a:cs typeface="B Zar"/>
              </a:rPr>
              <a:t>الف) در پی خرابی </a:t>
            </a:r>
            <a:r>
              <a:rPr lang="ar-SA" dirty="0" smtClean="0">
                <a:cs typeface="B Zar"/>
              </a:rPr>
              <a:t>فاجعه</a:t>
            </a:r>
            <a:r>
              <a:rPr lang="en-US" dirty="0" smtClean="0">
                <a:cs typeface="B Zar"/>
              </a:rPr>
              <a:t> </a:t>
            </a:r>
            <a:r>
              <a:rPr lang="ar-SA" dirty="0" smtClean="0">
                <a:cs typeface="B Zar"/>
              </a:rPr>
              <a:t>آمیزی </a:t>
            </a:r>
            <a:r>
              <a:rPr lang="ar-SA" dirty="0" smtClean="0">
                <a:cs typeface="B Zar"/>
              </a:rPr>
              <a:t>که در حین آزمایش خستگی برای ضریب پراکندگی عمر خستگی معادل با 2 در نمونۀ آزمون اتفاق میافتد، بطوریکه آن خرابی میبایست تعمیر و تأئید مجدد شود.</a:t>
            </a:r>
          </a:p>
        </p:txBody>
      </p:sp>
      <p:sp>
        <p:nvSpPr>
          <p:cNvPr id="3" name="Rectangle 2"/>
          <p:cNvSpPr/>
          <p:nvPr/>
        </p:nvSpPr>
        <p:spPr>
          <a:xfrm>
            <a:off x="750067" y="3501008"/>
            <a:ext cx="7858148" cy="2169825"/>
          </a:xfrm>
          <a:prstGeom prst="rect">
            <a:avLst/>
          </a:prstGeom>
        </p:spPr>
        <p:txBody>
          <a:bodyPr wrap="square">
            <a:spAutoFit/>
          </a:bodyPr>
          <a:lstStyle/>
          <a:p>
            <a:pPr marR="0" algn="just" rtl="1">
              <a:lnSpc>
                <a:spcPct val="150000"/>
              </a:lnSpc>
            </a:pPr>
            <a:r>
              <a:rPr lang="ar-SA" dirty="0" smtClean="0">
                <a:cs typeface="B Zar"/>
              </a:rPr>
              <a:t>ب) درپی تکمیل شدن آزمایش خستگی برای ضریب پراکندگی عمر خستگی معادل با 4 در نمونۀ آزمون که مورد توافق قراردادی نیز باشد. همچنین محلهائی از سازه که به بارهای خستگی حساس هستند، میبایست به منظور تخمین بازرسیهای دورهای در حین عمر خدمتی هواپیما، تعیین و بازرسی شوند. قبل از انجام آزمایش خستگی برای ضریب پراکندگی عمر خستگی معادل با 2، میبایست محلهائی که دارای جوانههای عیب هستند تشخیص داده شده و تعمیرات مناسب که مورد تأئید برای شروع آزمایش خستگی مذکور باشد، روی آنها انجام شود.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00100" y="1071546"/>
            <a:ext cx="7572428" cy="1138773"/>
          </a:xfrm>
          <a:prstGeom prst="rect">
            <a:avLst/>
          </a:prstGeom>
        </p:spPr>
        <p:txBody>
          <a:bodyPr wrap="square">
            <a:spAutoFit/>
          </a:bodyPr>
          <a:lstStyle/>
          <a:p>
            <a:pPr marR="0" algn="ctr" rtl="1"/>
            <a:r>
              <a:rPr lang="fa-IR" b="1" dirty="0" smtClean="0">
                <a:cs typeface="B Zar"/>
              </a:rPr>
              <a:t>مقاومت و استحکام هواپیمابا لحاظ الزامات قابلیت اطمینان، بارهای تکراری (سیکلی)، خستگی و تحمل خسارت</a:t>
            </a:r>
            <a:endParaRPr lang="en-US" b="1" dirty="0" smtClean="0">
              <a:cs typeface="B Zar"/>
            </a:endParaRPr>
          </a:p>
          <a:p>
            <a:pPr marR="0" algn="ctr" rtl="1"/>
            <a:endParaRPr lang="en-US" sz="1600" b="1" dirty="0" smtClean="0">
              <a:cs typeface="B Zar"/>
            </a:endParaRPr>
          </a:p>
          <a:p>
            <a:pPr marR="0" algn="ctr" rtl="1"/>
            <a:r>
              <a:rPr lang="fa-IR" sz="1600" dirty="0" smtClean="0">
                <a:cs typeface="B Zar"/>
              </a:rPr>
              <a:t>این متن ترجمه ای است از استاندارد </a:t>
            </a:r>
            <a:r>
              <a:rPr lang="en-US" sz="1400" dirty="0" smtClean="0">
                <a:latin typeface="Times New Roman"/>
                <a:cs typeface="B Zar"/>
              </a:rPr>
              <a:t>MIL-A-8866C</a:t>
            </a:r>
            <a:r>
              <a:rPr lang="fa-IR" sz="1400" dirty="0" smtClean="0">
                <a:latin typeface="Times New Roman"/>
                <a:cs typeface="B Zar"/>
              </a:rPr>
              <a:t>.</a:t>
            </a:r>
            <a:endParaRPr lang="en-US" sz="1600" dirty="0" smtClean="0">
              <a:latin typeface="Times New Roman"/>
              <a:cs typeface="B Zar"/>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714356"/>
            <a:ext cx="7488832" cy="1615827"/>
          </a:xfrm>
          <a:prstGeom prst="rect">
            <a:avLst/>
          </a:prstGeom>
        </p:spPr>
        <p:txBody>
          <a:bodyPr wrap="square">
            <a:spAutoFit/>
          </a:bodyPr>
          <a:lstStyle/>
          <a:p>
            <a:pPr marR="0" algn="just" rtl="1"/>
            <a:r>
              <a:rPr lang="fa-IR" b="1" dirty="0" smtClean="0">
                <a:cs typeface="B Zar"/>
              </a:rPr>
              <a:t>الزامات عمومی</a:t>
            </a:r>
          </a:p>
          <a:p>
            <a:pPr algn="just" rtl="1">
              <a:lnSpc>
                <a:spcPct val="150000"/>
              </a:lnSpc>
            </a:pPr>
            <a:r>
              <a:rPr lang="fa-IR" dirty="0" smtClean="0">
                <a:cs typeface="B Zar"/>
              </a:rPr>
              <a:t>طراحی سازهای هواپیما میبایست بگونهای باشد که بارهای تکراری (سیکلی) موجب بروز خرابی منجربه شکست و یا تغییرشکل دائمی در هیچیک از قطعات هواپیما نشود، بطوریکه این عیوب مانع از عملکرد مکانیکی صحیح قطعات شده و یا با مشخصه های آیرودینامیکی آنها در تعارض باشد.</a:t>
            </a:r>
            <a:endParaRPr lang="fa-IR" dirty="0"/>
          </a:p>
        </p:txBody>
      </p:sp>
      <p:sp>
        <p:nvSpPr>
          <p:cNvPr id="3" name="Rectangle 2"/>
          <p:cNvSpPr/>
          <p:nvPr/>
        </p:nvSpPr>
        <p:spPr>
          <a:xfrm>
            <a:off x="611560" y="3286124"/>
            <a:ext cx="7992888" cy="2169825"/>
          </a:xfrm>
          <a:prstGeom prst="rect">
            <a:avLst/>
          </a:prstGeom>
        </p:spPr>
        <p:txBody>
          <a:bodyPr wrap="square">
            <a:spAutoFit/>
          </a:bodyPr>
          <a:lstStyle/>
          <a:p>
            <a:pPr marR="0" algn="just" rtl="1">
              <a:lnSpc>
                <a:spcPct val="150000"/>
              </a:lnSpc>
            </a:pPr>
            <a:r>
              <a:rPr lang="fa-IR" dirty="0">
                <a:cs typeface="B Zar"/>
              </a:rPr>
              <a:t>. شرایط فوق در مورد بارهای تکراری منتج از عملکرد زمینی و پروازی هواپیما در طول مدت عمر خدمتی آن طرحریزی میشود. این نیروها شامل بارهای ترکیبی حاصل از انجام مانورها، فرود مهاری بر روی خشکی و یا ناو، تندبادها، لرزشهای سطوح اصلی و کنترل فرامین، پاسخهای دینامیکی، فشارهای داخلی (در سیستم سوخت و اتاقک خلبان)، رفتار آیروآکوستیکی، ارتعاشات، </a:t>
            </a:r>
            <a:r>
              <a:rPr lang="fa-IR" dirty="0" smtClean="0">
                <a:cs typeface="B Zar"/>
              </a:rPr>
              <a:t>محموله های نصب شده </a:t>
            </a:r>
            <a:r>
              <a:rPr lang="fa-IR" dirty="0">
                <a:cs typeface="B Zar"/>
              </a:rPr>
              <a:t>و رهایش آنها، برخاست پرتابی، حرکت روی باند، عملکرد تجهیزات و مکانیزمها، و نیز قرارگرفتن در محیطهای شیمیایی و در معرض حرارت، میباشند.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592" y="692696"/>
            <a:ext cx="8064896" cy="2966197"/>
          </a:xfrm>
          <a:prstGeom prst="rect">
            <a:avLst/>
          </a:prstGeom>
        </p:spPr>
        <p:txBody>
          <a:bodyPr wrap="square">
            <a:spAutoFit/>
          </a:bodyPr>
          <a:lstStyle/>
          <a:p>
            <a:pPr algn="just" rtl="1">
              <a:lnSpc>
                <a:spcPct val="150000"/>
              </a:lnSpc>
            </a:pPr>
            <a:r>
              <a:rPr lang="fa-IR" dirty="0" smtClean="0">
                <a:cs typeface="B Zar"/>
              </a:rPr>
              <a:t>مطابقت و مقبولیت آزمایشها با موارد مذکور در پاراگراف قبل میبایست با استفاده از تحلیلهای خستگی بر اساس استاندارد </a:t>
            </a:r>
            <a:r>
              <a:rPr lang="en-US" sz="1600" dirty="0" smtClean="0">
                <a:latin typeface="Times New Roman"/>
                <a:cs typeface="B Zar"/>
              </a:rPr>
              <a:t>MIL-A-8868</a:t>
            </a:r>
            <a:r>
              <a:rPr lang="fa-IR" dirty="0" smtClean="0">
                <a:latin typeface="Times New Roman"/>
                <a:cs typeface="B Zar"/>
              </a:rPr>
              <a:t> و آزمایشهای خستگی بر اساس استاندارد </a:t>
            </a:r>
            <a:r>
              <a:rPr lang="en-US" sz="1600" dirty="0" smtClean="0">
                <a:latin typeface="Times New Roman"/>
                <a:cs typeface="B Zar"/>
              </a:rPr>
              <a:t>MIL-A-8867</a:t>
            </a:r>
            <a:r>
              <a:rPr lang="fa-IR" dirty="0" smtClean="0">
                <a:latin typeface="Times New Roman"/>
                <a:cs typeface="B Zar"/>
              </a:rPr>
              <a:t> و با استفاده ازمعیار شروع جوانه زنی ترک، بعنوان معیار خرابی اولیه، به اثبات برسد. نکته ای که در طراحی سازه اهمیت دارد این است که، طراحی میبایست بگونهای باشد که، در تحلیلهای خستگی بر اساس معیار 4 برابر عمر خدمتی هواپیما و نیز در آزمایشهای خستگی بر روی اندازۀ یک به یک هواپیما بر اساس معیار 2 برابر عمر خدمتی هواپیما، پس از اعمال طیف بار، هیچگونه نقص سازهای (اعم از ترک، تغییرشکل، کاهش مدول الاستیک، جدایی بین لایهای، جدایی اتصالات، و غیره) و یا خرابی رخ ندهد.</a:t>
            </a:r>
            <a:endParaRPr lang="fa-IR" dirty="0"/>
          </a:p>
        </p:txBody>
      </p:sp>
      <p:sp>
        <p:nvSpPr>
          <p:cNvPr id="3" name="Rectangle 2"/>
          <p:cNvSpPr/>
          <p:nvPr/>
        </p:nvSpPr>
        <p:spPr>
          <a:xfrm>
            <a:off x="611560" y="3789040"/>
            <a:ext cx="8280920" cy="2446824"/>
          </a:xfrm>
          <a:prstGeom prst="rect">
            <a:avLst/>
          </a:prstGeom>
        </p:spPr>
        <p:txBody>
          <a:bodyPr wrap="square">
            <a:spAutoFit/>
          </a:bodyPr>
          <a:lstStyle/>
          <a:p>
            <a:pPr marR="0" algn="just" rtl="1"/>
            <a:r>
              <a:rPr lang="fa-IR" b="1" dirty="0" smtClean="0">
                <a:cs typeface="B Zar"/>
              </a:rPr>
              <a:t>تحمل آسیب</a:t>
            </a:r>
          </a:p>
          <a:p>
            <a:pPr marR="0" algn="just" rtl="1">
              <a:lnSpc>
                <a:spcPct val="150000"/>
              </a:lnSpc>
            </a:pPr>
            <a:r>
              <a:rPr lang="fa-IR" dirty="0" smtClean="0">
                <a:cs typeface="B Zar"/>
              </a:rPr>
              <a:t>طراحی و ساختاربندی سازۀ هواپیما و نیز اساس انتخاب موادی که استفاده میشود، میبایست شامل ملاحظات تحمل آسیب باشد. بدین منظور، مواد با قابلیت تحمل آسیب میبایست بر اساس اطلاعات قابل دسترس مطمئن، انتخاب شوند. همچنین علاوه بر درنظر گرفتن ملاحظات کافی برای خستگی سازهای، بهتر است از معیار قابلیت تحمل آسیب استفاده شود، بطوریکه بتوان با استفاده از این معیار در مواقعی که سازۀ هواپیما دچار آسیب سازهای میشود، از وقوع خرابی و شکست فاجعهآمیز که منجربه از دست رفتن کنترل هواپیما میشود، جلوگیری نمود.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428604"/>
            <a:ext cx="8208912" cy="3277820"/>
          </a:xfrm>
          <a:prstGeom prst="rect">
            <a:avLst/>
          </a:prstGeom>
        </p:spPr>
        <p:txBody>
          <a:bodyPr wrap="square">
            <a:spAutoFit/>
          </a:bodyPr>
          <a:lstStyle/>
          <a:p>
            <a:pPr marR="0" algn="just" rtl="1"/>
            <a:r>
              <a:rPr lang="fa-IR" b="1" dirty="0" smtClean="0">
                <a:cs typeface="B Zar"/>
              </a:rPr>
              <a:t>تحلیلها</a:t>
            </a:r>
          </a:p>
          <a:p>
            <a:pPr marR="0" algn="just" rtl="1">
              <a:lnSpc>
                <a:spcPct val="150000"/>
              </a:lnSpc>
            </a:pPr>
            <a:r>
              <a:rPr lang="fa-IR" dirty="0" smtClean="0">
                <a:cs typeface="B Zar"/>
              </a:rPr>
              <a:t>در تمامی محدوده هایی از سازه که شامل قطعات اصلی و یا بحرانی میباشند، میبایست حداقل با استفاده از روشهای مکانیک شکست الاستیک خطی، تحلیلها را انجام داد تا از این طریق چنانچه عیبی بوجود می آید، رفتار و ابعاد عیبهایی که میتوانند در بازۀ زمانی محدود به بازرسیهای دورهای هواپیما، و یا بازۀ زمانی لازم برای عمر بال، رشد کرده و به ابعاد بحرانی برسند، شناسایی شود. در اینگونه تحلیلها فرض میشود که عیبهایی شبیه به ترکهای ریز و یا جداییهای بین لایهای در نامطلوبترین راستا نسبت به خواص مکانیکی مواد وجود داشته و تنش اعمال شده متناسب با شرایط بارگذاریها باشد. با چنین فرضیاتی میبایست رفتار رشد عیب در شرایطی که اجزا و قطعات هواپیما در معرض شرایط محیطی شیمیایی، بارهای حرارتی، بارهای ثابت و نیز بارهای تکراری (سیکلی) قرار میگیرند، پیشبینی شود.</a:t>
            </a:r>
          </a:p>
        </p:txBody>
      </p:sp>
      <p:sp>
        <p:nvSpPr>
          <p:cNvPr id="3" name="Rectangle 2"/>
          <p:cNvSpPr/>
          <p:nvPr/>
        </p:nvSpPr>
        <p:spPr>
          <a:xfrm>
            <a:off x="467544" y="3861047"/>
            <a:ext cx="8208912" cy="2862322"/>
          </a:xfrm>
          <a:prstGeom prst="rect">
            <a:avLst/>
          </a:prstGeom>
        </p:spPr>
        <p:txBody>
          <a:bodyPr wrap="square">
            <a:spAutoFit/>
          </a:bodyPr>
          <a:lstStyle/>
          <a:p>
            <a:pPr marR="0" algn="just" rtl="1"/>
            <a:r>
              <a:rPr lang="fa-IR" dirty="0" smtClean="0">
                <a:cs typeface="B Zar"/>
              </a:rPr>
              <a:t> </a:t>
            </a:r>
            <a:r>
              <a:rPr lang="fa-IR" b="1" dirty="0" smtClean="0">
                <a:cs typeface="B Zar"/>
              </a:rPr>
              <a:t>فلزات</a:t>
            </a:r>
          </a:p>
          <a:p>
            <a:pPr algn="just" rtl="1">
              <a:lnSpc>
                <a:spcPct val="150000"/>
              </a:lnSpc>
            </a:pPr>
            <a:r>
              <a:rPr lang="fa-IR" dirty="0" smtClean="0">
                <a:cs typeface="B Zar"/>
              </a:rPr>
              <a:t>برای تمامی بخشهای اصلی و یا بحرانی از سازه، تحت بارگذاری های ثابت و تکراری نباید رشد ترک طوری رخ دهد که با توجه به استحکام پسماند در بخش ترک خورده و بدون کاهش بارگذاری، جوانۀ اولیۀ ترک در یک دوره از عمر خدمتی مورد انتظار، به اندازۀ بحرانی برسد. برای اینگونه تحلیلها در فلزات، اندازۀ جوانۀ ترک معادل 01/. اینچ بوده و اندازۀ بحرانی ترک سطحی که خرابی یا شکست در آن اتفاق میافتد، نباید کمتر از25/. اینچ باشد. اندازۀ بحرانی ترک با استفاده از مقادیر متناسب از چقرمگی شکست بحرانی و مطابق با روش آماری معتبری که در استاندارد </a:t>
            </a:r>
            <a:r>
              <a:rPr lang="en-US" sz="1600" dirty="0" smtClean="0">
                <a:latin typeface="Times New Roman"/>
                <a:cs typeface="B Zar"/>
              </a:rPr>
              <a:t>ASTM E399-83</a:t>
            </a:r>
            <a:r>
              <a:rPr lang="fa-IR" dirty="0" smtClean="0">
                <a:latin typeface="Times New Roman"/>
                <a:cs typeface="B Zar"/>
              </a:rPr>
              <a:t> ذکر شده است، محاسبه میشود. </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428604"/>
            <a:ext cx="7715272" cy="4385816"/>
          </a:xfrm>
          <a:prstGeom prst="rect">
            <a:avLst/>
          </a:prstGeom>
        </p:spPr>
        <p:txBody>
          <a:bodyPr wrap="square">
            <a:spAutoFit/>
          </a:bodyPr>
          <a:lstStyle/>
          <a:p>
            <a:pPr marR="0" algn="just" rtl="1"/>
            <a:r>
              <a:rPr lang="fa-IR" b="1" dirty="0" smtClean="0">
                <a:cs typeface="B Zar"/>
              </a:rPr>
              <a:t>نیروهای ناشی از مانورهای پروازی</a:t>
            </a:r>
          </a:p>
          <a:p>
            <a:pPr marR="0" algn="just" rtl="1">
              <a:lnSpc>
                <a:spcPct val="150000"/>
              </a:lnSpc>
            </a:pPr>
            <a:r>
              <a:rPr lang="fa-IR" dirty="0" smtClean="0">
                <a:cs typeface="B Zar"/>
              </a:rPr>
              <a:t>برای محاسبۀ نیروهای مانورهای پروازی، میبایست از مقادیر بحرانی سرعت و ارتفاع استفاده شود که در نیروهای ناشی از آنها، عمر قطعات مورد نظر به حداقل میرسد. طیف نیروها میبایست شامل نیروهای ایجاد شده در شرایط متقارنی از کاهش و افزایش یکبارۀ ارتفاع با زاویۀ حملۀ بالا، شرایط نامتقارن خروج از غلت، غلتشهای معکوس و غلتش در حالت پرواز تراز باشد. بجز شرایط غلتش در حالت پرواز تراز، مانورهای دیگر میبایست شامل تعدادی از مقادیر مثبت و منفی ضریب بار عمودی مطابق با توافقات قرارداد باشد. درصد تعداد مانورهای نامتقارن در هر سطح از مقادیر بارگذاری و نیز تعداد غلتشهای در حالت پرواز تراز، میبایست مطابق با پیشنهاد پیمانکار و مورد تأیید نمایندۀ کارفرما باشد.</a:t>
            </a:r>
          </a:p>
          <a:p>
            <a:r>
              <a:rPr lang="en-US" dirty="0" smtClean="0"/>
              <a:t> Symmetric pull-up and push-over</a:t>
            </a:r>
          </a:p>
          <a:p>
            <a:r>
              <a:rPr lang="en-US" dirty="0" err="1" smtClean="0"/>
              <a:t>Asymetric</a:t>
            </a:r>
            <a:r>
              <a:rPr lang="en-US" dirty="0" smtClean="0"/>
              <a:t> rolling pull-out</a:t>
            </a:r>
          </a:p>
          <a:p>
            <a:r>
              <a:rPr lang="en-US" dirty="0" smtClean="0"/>
              <a:t> Roll reversal</a:t>
            </a:r>
          </a:p>
          <a:p>
            <a:pPr marR="0" rtl="1"/>
            <a:r>
              <a:rPr lang="en-US" dirty="0" smtClean="0"/>
              <a:t> Level roll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428604"/>
            <a:ext cx="8215338" cy="1615827"/>
          </a:xfrm>
          <a:prstGeom prst="rect">
            <a:avLst/>
          </a:prstGeom>
        </p:spPr>
        <p:txBody>
          <a:bodyPr wrap="square">
            <a:spAutoFit/>
          </a:bodyPr>
          <a:lstStyle/>
          <a:p>
            <a:pPr marR="0" algn="just" rtl="1"/>
            <a:r>
              <a:rPr lang="fa-IR" b="1" dirty="0" smtClean="0">
                <a:cs typeface="B Zar"/>
              </a:rPr>
              <a:t>نیروهای ناشی از تندبادها</a:t>
            </a:r>
          </a:p>
          <a:p>
            <a:pPr marR="0" algn="just" rtl="1">
              <a:lnSpc>
                <a:spcPct val="150000"/>
              </a:lnSpc>
            </a:pPr>
            <a:r>
              <a:rPr lang="fa-IR" dirty="0" smtClean="0">
                <a:cs typeface="B Zar"/>
              </a:rPr>
              <a:t>طیف نیرویی که برای تندبادها در نظر گرفته میشود، میبایست مطابق با پیشبینیهای مأموریتی هواپیما بوده و به تأیید نمایندۀ کارفرما برسد. در این مأموریتها میبایست حداقل 4% از عمر خدمتی هواپیما در شرایط پرواز با سرعت </a:t>
            </a:r>
            <a:r>
              <a:rPr lang="en-US" sz="1600" dirty="0" smtClean="0">
                <a:latin typeface="Times New Roman"/>
                <a:cs typeface="B Zar"/>
              </a:rPr>
              <a:t>V</a:t>
            </a:r>
            <a:r>
              <a:rPr lang="en-US" sz="1600" baseline="-25000" dirty="0" smtClean="0">
                <a:latin typeface="Times New Roman"/>
                <a:cs typeface="B Zar"/>
              </a:rPr>
              <a:t>H</a:t>
            </a:r>
            <a:r>
              <a:rPr lang="fa-IR" dirty="0" smtClean="0">
                <a:latin typeface="Times New Roman"/>
                <a:cs typeface="B Zar"/>
              </a:rPr>
              <a:t> روی سطح دریا درنظر گرفته شود.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24" y="357166"/>
            <a:ext cx="7786710" cy="2862322"/>
          </a:xfrm>
          <a:prstGeom prst="rect">
            <a:avLst/>
          </a:prstGeom>
        </p:spPr>
        <p:txBody>
          <a:bodyPr wrap="square">
            <a:spAutoFit/>
          </a:bodyPr>
          <a:lstStyle/>
          <a:p>
            <a:pPr marR="0" algn="just" rtl="1"/>
            <a:r>
              <a:rPr lang="fa-IR" b="1" dirty="0" smtClean="0">
                <a:cs typeface="B Zar"/>
              </a:rPr>
              <a:t>نیروهای ناشی از مانورهای زمینی</a:t>
            </a:r>
          </a:p>
          <a:p>
            <a:pPr marR="0" algn="just" rtl="1">
              <a:lnSpc>
                <a:spcPct val="150000"/>
              </a:lnSpc>
            </a:pPr>
            <a:r>
              <a:rPr lang="fa-IR" dirty="0" smtClean="0">
                <a:cs typeface="B Zar"/>
              </a:rPr>
              <a:t>این نیروها شامل نیروهای عمودی، بازدارندۀ افقی و جانبی میباشند که ناشی از ترمزگیری، دورزدن، دور درجا و تاکسی کردن هستند.در ازای هر بار تاکسی کردن میبایست شرایط ترمزهای شدید با بیشترین اثر ناشی از ترمزگیری (با ضریب اصطکاک 8/.) را دو بار، و ترمزهایی با شدت متوسط که اثر آنها نصف اثر ترمزهای شدید است را بیش از پنج بار، درنظر گرفت. در ازای هر بار تاکسی کردن میبایست پنج بار شرایط دور زدن را که در آن نیروی جانبی معادل با 4/. وزن هواپیما که میتواند به سمت داخل و یا خارج از مرکز مسیر دوران باشد، درنظر گرفت. در ازای هر سه بار تاکسی کردن میبایست یک بار شرایط دور زدن درجا را با فرض نصف نیروی حدی گشتاور، درنظر گرفت.</a:t>
            </a:r>
            <a:endParaRPr lang="fa-IR" dirty="0" smtClean="0">
              <a:latin typeface="Times New Roman"/>
              <a:cs typeface="B Z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85786" y="357166"/>
            <a:ext cx="7572396" cy="3016210"/>
          </a:xfrm>
          <a:prstGeom prst="rect">
            <a:avLst/>
          </a:prstGeom>
        </p:spPr>
        <p:txBody>
          <a:bodyPr wrap="square">
            <a:spAutoFit/>
          </a:bodyPr>
          <a:lstStyle/>
          <a:p>
            <a:pPr marR="0" algn="ctr" rtl="1"/>
            <a:r>
              <a:rPr lang="ar-SA" sz="2800" b="1" dirty="0" smtClean="0">
                <a:cs typeface="B Nazanin" panose="00000400000000000000" pitchFamily="2" charset="-78"/>
              </a:rPr>
              <a:t>آزمایشهای خستگی</a:t>
            </a:r>
          </a:p>
          <a:p>
            <a:pPr algn="just" rtl="1">
              <a:lnSpc>
                <a:spcPct val="150000"/>
              </a:lnSpc>
            </a:pPr>
            <a:r>
              <a:rPr lang="ar-SA" b="1" dirty="0">
                <a:cs typeface="B Nazanin" panose="00000400000000000000" pitchFamily="2" charset="-78"/>
              </a:rPr>
              <a:t>تمامی آزمایشهای خستگی میبایست برروی نمونۀ آماده شده در مقیاس یک به یک انجام شوند مگر آنکه طبق توافقات پیمانکار و کارفرما شرایط دیگری تعریف شده باشد. علاوه بر آن، آزمایشهای خستگی جداگانهای میبایست روی یک ارابۀ فرود اصلی و یک ارابۀ فرود دماغه انجام </a:t>
            </a:r>
            <a:r>
              <a:rPr lang="ar-SA" b="1" dirty="0" smtClean="0">
                <a:cs typeface="B Nazanin" panose="00000400000000000000" pitchFamily="2" charset="-78"/>
              </a:rPr>
              <a:t>شود</a:t>
            </a:r>
            <a:r>
              <a:rPr lang="fa-IR" b="1" dirty="0" smtClean="0">
                <a:cs typeface="B Nazanin" panose="00000400000000000000" pitchFamily="2" charset="-78"/>
              </a:rPr>
              <a:t>.</a:t>
            </a:r>
            <a:r>
              <a:rPr lang="ar-SA" b="1" dirty="0" smtClean="0">
                <a:cs typeface="B Nazanin" panose="00000400000000000000" pitchFamily="2" charset="-78"/>
              </a:rPr>
              <a:t> آزمایشها </a:t>
            </a:r>
            <a:r>
              <a:rPr lang="ar-SA" b="1" dirty="0">
                <a:cs typeface="B Nazanin" panose="00000400000000000000" pitchFamily="2" charset="-78"/>
              </a:rPr>
              <a:t>تا جائیکه دستیابی به ضریب پراکندگی عمر خستگی معادل 2 به اثبات برسد، ادامه مییابد و پس از آن، چنانچه خرابی یا شکست عمده و </a:t>
            </a:r>
            <a:r>
              <a:rPr lang="ar-SA" b="1" dirty="0" smtClean="0">
                <a:cs typeface="B Nazanin" panose="00000400000000000000" pitchFamily="2" charset="-78"/>
              </a:rPr>
              <a:t>غیرقابل</a:t>
            </a:r>
            <a:r>
              <a:rPr lang="en-US" b="1" dirty="0" smtClean="0">
                <a:cs typeface="B Nazanin" panose="00000400000000000000" pitchFamily="2" charset="-78"/>
              </a:rPr>
              <a:t> </a:t>
            </a:r>
            <a:r>
              <a:rPr lang="ar-SA" b="1" dirty="0" smtClean="0">
                <a:cs typeface="B Nazanin" panose="00000400000000000000" pitchFamily="2" charset="-78"/>
              </a:rPr>
              <a:t>تعمیری </a:t>
            </a:r>
            <a:r>
              <a:rPr lang="ar-SA" b="1" dirty="0">
                <a:cs typeface="B Nazanin" panose="00000400000000000000" pitchFamily="2" charset="-78"/>
              </a:rPr>
              <a:t>اتفاق نیافتد، تا رسیدن به ضریب پراکندگی عمر خستگی معادل 4،آزمایشها ادامه مییابد. </a:t>
            </a:r>
            <a:endParaRPr lang="fa-IR" b="1" dirty="0">
              <a:cs typeface="B Nazanin" panose="00000400000000000000"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4759" y="116632"/>
            <a:ext cx="7786742" cy="6063198"/>
          </a:xfrm>
          <a:prstGeom prst="rect">
            <a:avLst/>
          </a:prstGeom>
        </p:spPr>
        <p:txBody>
          <a:bodyPr wrap="square">
            <a:spAutoFit/>
          </a:bodyPr>
          <a:lstStyle/>
          <a:p>
            <a:pPr marR="0" algn="ctr" rtl="1"/>
            <a:r>
              <a:rPr lang="fa-IR" sz="2000" b="1" dirty="0" smtClean="0">
                <a:cs typeface="B Zar"/>
              </a:rPr>
              <a:t>نیروهای متفرقه</a:t>
            </a:r>
          </a:p>
          <a:p>
            <a:pPr marR="0" algn="ctr" rtl="1"/>
            <a:endParaRPr lang="fa-IR" sz="2000" b="1" dirty="0" smtClean="0">
              <a:cs typeface="B Zar"/>
            </a:endParaRPr>
          </a:p>
          <a:p>
            <a:pPr marR="0" algn="just" rtl="1">
              <a:lnSpc>
                <a:spcPct val="150000"/>
              </a:lnSpc>
            </a:pPr>
            <a:r>
              <a:rPr lang="fa-IR" b="1" dirty="0" smtClean="0">
                <a:cs typeface="B Zar"/>
              </a:rPr>
              <a:t>نیروهای ناشی از بازشدن سریع ارابه های فرود </a:t>
            </a:r>
          </a:p>
          <a:p>
            <a:pPr marR="0" algn="just" rtl="1">
              <a:lnSpc>
                <a:spcPct val="150000"/>
              </a:lnSpc>
            </a:pPr>
            <a:r>
              <a:rPr lang="fa-IR" dirty="0" smtClean="0">
                <a:cs typeface="B Zar"/>
              </a:rPr>
              <a:t>تعداد سیکلهایی که اعمال میشود میبایست معادل با تعداد فرودهایی با روند تماس به قصد نشستن و برخاست سریع در پی آن، و برخاستهای پرتابی باشد. نیروهای اعمال شده میبایست با توجه به شرایط مذکور در استاندارد </a:t>
            </a:r>
            <a:r>
              <a:rPr lang="en-US" sz="1600" dirty="0" smtClean="0">
                <a:latin typeface="Times New Roman"/>
                <a:cs typeface="B Zar"/>
              </a:rPr>
              <a:t>MIL-A-8863</a:t>
            </a:r>
            <a:r>
              <a:rPr lang="fa-IR" sz="1600" dirty="0" smtClean="0">
                <a:latin typeface="Times New Roman"/>
                <a:cs typeface="B Zar"/>
              </a:rPr>
              <a:t> محاسبه شوند.</a:t>
            </a:r>
          </a:p>
          <a:p>
            <a:pPr marR="0" algn="just" rtl="1">
              <a:lnSpc>
                <a:spcPct val="150000"/>
              </a:lnSpc>
            </a:pPr>
            <a:r>
              <a:rPr lang="fa-IR" b="1" dirty="0" smtClean="0">
                <a:cs typeface="B Zar"/>
              </a:rPr>
              <a:t>نیروهای ناشی بازشدن و جمع شدن ارابه های فرود و ترمزگیری چرخها در پرواز</a:t>
            </a:r>
          </a:p>
          <a:p>
            <a:pPr marR="0" algn="just" rtl="1">
              <a:lnSpc>
                <a:spcPct val="150000"/>
              </a:lnSpc>
            </a:pPr>
            <a:r>
              <a:rPr lang="fa-IR" dirty="0" smtClean="0">
                <a:cs typeface="B Zar"/>
              </a:rPr>
              <a:t>تعداد سیکلهایی که اعمال میشود میبایست معادل با تعداد سیکلهای برخاست-پرواز-فرود باشد. نیروهای اعمال شده برای هر مرحله از عملیات، میبایست با توجه به شرایط مذکور در استاندارد </a:t>
            </a:r>
            <a:r>
              <a:rPr lang="en-US" sz="1600" dirty="0" smtClean="0">
                <a:latin typeface="Times New Roman"/>
                <a:cs typeface="B Zar"/>
              </a:rPr>
              <a:t>MIL-A-8863</a:t>
            </a:r>
            <a:r>
              <a:rPr lang="fa-IR" dirty="0" smtClean="0">
                <a:latin typeface="Times New Roman"/>
                <a:cs typeface="B Zar"/>
              </a:rPr>
              <a:t>محاسبه شوند. ترتیب هر سیکل میبایست مطابق ذیل باشد؛</a:t>
            </a:r>
          </a:p>
          <a:p>
            <a:pPr marR="0" algn="just" rtl="1">
              <a:lnSpc>
                <a:spcPct val="150000"/>
              </a:lnSpc>
            </a:pPr>
            <a:r>
              <a:rPr lang="fa-IR" dirty="0" smtClean="0">
                <a:cs typeface="B Zar"/>
              </a:rPr>
              <a:t>الف) ارابه های فرود باز و در موقعیت خود قفل شده باشند.</a:t>
            </a:r>
          </a:p>
          <a:p>
            <a:pPr marR="0" algn="just" rtl="1">
              <a:lnSpc>
                <a:spcPct val="150000"/>
              </a:lnSpc>
            </a:pPr>
            <a:r>
              <a:rPr lang="fa-IR" dirty="0" smtClean="0">
                <a:cs typeface="B Zar"/>
              </a:rPr>
              <a:t>ب) ترمزگیری چرخها در پرواز انجام شود.</a:t>
            </a:r>
          </a:p>
          <a:p>
            <a:pPr marR="0" algn="just" rtl="1">
              <a:lnSpc>
                <a:spcPct val="150000"/>
              </a:lnSpc>
            </a:pPr>
            <a:r>
              <a:rPr lang="fa-IR" dirty="0" smtClean="0">
                <a:cs typeface="B Zar"/>
              </a:rPr>
              <a:t>ج) ارابه های فرود کاملاً جمع شده و در موقعیت خود قفل شوند.</a:t>
            </a:r>
          </a:p>
          <a:p>
            <a:pPr marR="0" algn="just" rtl="1">
              <a:lnSpc>
                <a:spcPct val="150000"/>
              </a:lnSpc>
            </a:pPr>
            <a:r>
              <a:rPr lang="fa-IR" dirty="0" smtClean="0">
                <a:cs typeface="B Zar"/>
              </a:rPr>
              <a:t>د) ارابه های فرود باز و در موقعیت خود قفل شوند. این عملکردها میبایست با استفاده از توان نرمال سیستم انجام شوند.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00" y="642918"/>
            <a:ext cx="2722990" cy="369332"/>
          </a:xfrm>
          <a:prstGeom prst="rect">
            <a:avLst/>
          </a:prstGeom>
        </p:spPr>
        <p:txBody>
          <a:bodyPr wrap="none">
            <a:spAutoFit/>
          </a:bodyPr>
          <a:lstStyle/>
          <a:p>
            <a:r>
              <a:rPr lang="en-US" b="1" dirty="0" smtClean="0"/>
              <a:t>Fatigue Design Life Criteria</a:t>
            </a:r>
            <a:endParaRPr lang="en-US" b="1" dirty="0"/>
          </a:p>
        </p:txBody>
      </p:sp>
      <p:sp>
        <p:nvSpPr>
          <p:cNvPr id="3" name="Rectangle 2"/>
          <p:cNvSpPr/>
          <p:nvPr/>
        </p:nvSpPr>
        <p:spPr>
          <a:xfrm>
            <a:off x="642910" y="1357298"/>
            <a:ext cx="7786742" cy="646331"/>
          </a:xfrm>
          <a:prstGeom prst="rect">
            <a:avLst/>
          </a:prstGeom>
        </p:spPr>
        <p:txBody>
          <a:bodyPr wrap="square">
            <a:spAutoFit/>
          </a:bodyPr>
          <a:lstStyle/>
          <a:p>
            <a:r>
              <a:rPr lang="en-US" dirty="0" smtClean="0"/>
              <a:t>Fatigue failure life of a structural member is usually defined as the time to initiate a crack which would tend to reduce the ultimate strength of the member.</a:t>
            </a:r>
            <a:endParaRPr lang="fa-IR" dirty="0"/>
          </a:p>
        </p:txBody>
      </p:sp>
      <p:sp>
        <p:nvSpPr>
          <p:cNvPr id="4" name="Rectangle 3"/>
          <p:cNvSpPr/>
          <p:nvPr/>
        </p:nvSpPr>
        <p:spPr>
          <a:xfrm>
            <a:off x="714348" y="2357430"/>
            <a:ext cx="8072494" cy="1754326"/>
          </a:xfrm>
          <a:prstGeom prst="rect">
            <a:avLst/>
          </a:prstGeom>
        </p:spPr>
        <p:txBody>
          <a:bodyPr wrap="square">
            <a:spAutoFit/>
          </a:bodyPr>
          <a:lstStyle/>
          <a:p>
            <a:r>
              <a:rPr lang="en-US" dirty="0" smtClean="0"/>
              <a:t>Fatigue design life implies the average life to be expected under average aircraft utilization and loads environment. To this design life, application of a fatigue life scatter factor accounts for the typical variations from the average utilization, loading environments, and basic fatigue strength </a:t>
            </a:r>
            <a:r>
              <a:rPr lang="en-US" dirty="0" err="1" smtClean="0"/>
              <a:t>allowables</a:t>
            </a:r>
            <a:r>
              <a:rPr lang="en-US" dirty="0" smtClean="0"/>
              <a:t>. This leads to a safe-life period during which the probability of a structural crack occurring is very low. With fail-safe, </a:t>
            </a:r>
            <a:r>
              <a:rPr lang="en-US" dirty="0" err="1" smtClean="0"/>
              <a:t>inspectable</a:t>
            </a:r>
            <a:r>
              <a:rPr lang="en-US" dirty="0" smtClean="0"/>
              <a:t> design, the actual structural life is much greater.</a:t>
            </a:r>
            <a:endParaRPr lang="fa-IR" dirty="0"/>
          </a:p>
        </p:txBody>
      </p:sp>
      <p:sp>
        <p:nvSpPr>
          <p:cNvPr id="5" name="Rectangle 4"/>
          <p:cNvSpPr/>
          <p:nvPr/>
        </p:nvSpPr>
        <p:spPr>
          <a:xfrm>
            <a:off x="714348" y="4572008"/>
            <a:ext cx="8143932" cy="923330"/>
          </a:xfrm>
          <a:prstGeom prst="rect">
            <a:avLst/>
          </a:prstGeom>
        </p:spPr>
        <p:txBody>
          <a:bodyPr wrap="square">
            <a:spAutoFit/>
          </a:bodyPr>
          <a:lstStyle/>
          <a:p>
            <a:r>
              <a:rPr lang="en-US" dirty="0" smtClean="0"/>
              <a:t>Scatter factors of 2 to 4 have been used to account for statistical variation in component fatigue tests and unknowns in loads. Load unknowns involve both methods of calculation and type of service actually experienced.</a:t>
            </a: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500042"/>
            <a:ext cx="8286808" cy="1477328"/>
          </a:xfrm>
          <a:prstGeom prst="rect">
            <a:avLst/>
          </a:prstGeom>
        </p:spPr>
        <p:txBody>
          <a:bodyPr wrap="square">
            <a:spAutoFit/>
          </a:bodyPr>
          <a:lstStyle/>
          <a:p>
            <a:r>
              <a:rPr lang="en-US" dirty="0" smtClean="0"/>
              <a:t>Primary structure for present transport aircraft is designed, based on average expected operational conditions and average fatigue test results, for 120,000 hrs. For the best current methods of design, a scatter factor of 2 is typically used, so that the expected crack-free structural life is 60,000 hrs, and the probability of attaining a crack-free structural life of 60,000 hrs is 94 percent as shown in the following figure and table</a:t>
            </a:r>
            <a:endParaRPr lang="fa-IR" dirty="0"/>
          </a:p>
        </p:txBody>
      </p:sp>
      <p:pic>
        <p:nvPicPr>
          <p:cNvPr id="4" name="Picture 2" descr="http://adg.stanford.edu/aa241/structures/images/scatter.gif"/>
          <p:cNvPicPr>
            <a:picLocks noChangeAspect="1" noChangeArrowheads="1"/>
          </p:cNvPicPr>
          <p:nvPr/>
        </p:nvPicPr>
        <p:blipFill>
          <a:blip r:embed="rId2"/>
          <a:srcRect/>
          <a:stretch>
            <a:fillRect/>
          </a:stretch>
        </p:blipFill>
        <p:spPr bwMode="auto">
          <a:xfrm>
            <a:off x="142844" y="2071678"/>
            <a:ext cx="4714908" cy="3322887"/>
          </a:xfrm>
          <a:prstGeom prst="rect">
            <a:avLst/>
          </a:prstGeom>
          <a:noFill/>
        </p:spPr>
      </p:pic>
      <p:pic>
        <p:nvPicPr>
          <p:cNvPr id="54275" name="Picture 3"/>
          <p:cNvPicPr>
            <a:picLocks noChangeAspect="1" noChangeArrowheads="1"/>
          </p:cNvPicPr>
          <p:nvPr/>
        </p:nvPicPr>
        <p:blipFill>
          <a:blip r:embed="rId3"/>
          <a:srcRect/>
          <a:stretch>
            <a:fillRect/>
          </a:stretch>
        </p:blipFill>
        <p:spPr bwMode="auto">
          <a:xfrm>
            <a:off x="4895850" y="2571744"/>
            <a:ext cx="4248150" cy="1905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2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43608" y="476672"/>
            <a:ext cx="7072330" cy="3000821"/>
          </a:xfrm>
          <a:prstGeom prst="rect">
            <a:avLst/>
          </a:prstGeom>
        </p:spPr>
        <p:txBody>
          <a:bodyPr wrap="square">
            <a:spAutoFit/>
          </a:bodyPr>
          <a:lstStyle/>
          <a:p>
            <a:pPr marR="0" algn="just" rtl="1">
              <a:lnSpc>
                <a:spcPct val="150000"/>
              </a:lnSpc>
            </a:pPr>
            <a:r>
              <a:rPr lang="ar-SA" dirty="0" smtClean="0">
                <a:cs typeface="B Nazanin" panose="00000400000000000000" pitchFamily="2" charset="-78"/>
              </a:rPr>
              <a:t>در حین آزمایش خستگی در محدودۀ یک چهارم عمر خستگی، چنانچه لازم شود، می بایست مقادیر نیروها افزایش یابند تا یک خرابی (یا شکست) عمده ظاهر شود. برای تشخیص ترکهای خستگی و تعقیب مراحل رشد ترکها، میبایست بازدیدهای لازم انجام شود. بازدیدهای عمومی در فاصلهه</a:t>
            </a:r>
            <a:r>
              <a:rPr lang="en-US" dirty="0" smtClean="0">
                <a:cs typeface="B Nazanin" panose="00000400000000000000" pitchFamily="2" charset="-78"/>
              </a:rPr>
              <a:t> </a:t>
            </a:r>
            <a:r>
              <a:rPr lang="ar-SA" dirty="0" smtClean="0">
                <a:cs typeface="B Nazanin" panose="00000400000000000000" pitchFamily="2" charset="-78"/>
              </a:rPr>
              <a:t>ای زمانی 250 ساعته و بازدیدهای عمده و دقیق در بازه</a:t>
            </a:r>
            <a:r>
              <a:rPr lang="en-US" dirty="0" smtClean="0">
                <a:cs typeface="B Nazanin" panose="00000400000000000000" pitchFamily="2" charset="-78"/>
              </a:rPr>
              <a:t> </a:t>
            </a:r>
            <a:r>
              <a:rPr lang="ar-SA" dirty="0" smtClean="0">
                <a:cs typeface="B Nazanin" panose="00000400000000000000" pitchFamily="2" charset="-78"/>
              </a:rPr>
              <a:t>های زمانی 1000 ساعته انجام خواهند شد. هر ترک، جدائی بین لایه</a:t>
            </a:r>
            <a:r>
              <a:rPr lang="en-US" dirty="0" smtClean="0">
                <a:cs typeface="B Nazanin" panose="00000400000000000000" pitchFamily="2" charset="-78"/>
              </a:rPr>
              <a:t> </a:t>
            </a:r>
            <a:r>
              <a:rPr lang="ar-SA" dirty="0" smtClean="0">
                <a:cs typeface="B Nazanin" panose="00000400000000000000" pitchFamily="2" charset="-78"/>
              </a:rPr>
              <a:t>ای یا عیبهای مشابه که در مرحلۀ رسیدن به ضریب پراکندگی عمر خستگی معادل 2، مشاهده شود میبایست بعنوان شکست(یا خرابی) درنظر گرفته شده و نیازمند طراحی مجددو آزمایش مجدد است.</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1472" y="571480"/>
            <a:ext cx="7643834" cy="1754326"/>
          </a:xfrm>
          <a:prstGeom prst="rect">
            <a:avLst/>
          </a:prstGeom>
        </p:spPr>
        <p:txBody>
          <a:bodyPr wrap="square">
            <a:spAutoFit/>
          </a:bodyPr>
          <a:lstStyle/>
          <a:p>
            <a:pPr marR="0" algn="just" rtl="1">
              <a:lnSpc>
                <a:spcPct val="150000"/>
              </a:lnSpc>
            </a:pPr>
            <a:r>
              <a:rPr lang="ar-SA" b="1" dirty="0" smtClean="0">
                <a:cs typeface="B Zar"/>
              </a:rPr>
              <a:t>تجهیزات آزمایش</a:t>
            </a:r>
          </a:p>
          <a:p>
            <a:pPr marR="0" algn="just" rtl="1">
              <a:lnSpc>
                <a:spcPct val="150000"/>
              </a:lnSpc>
            </a:pPr>
            <a:r>
              <a:rPr lang="ar-SA" dirty="0" smtClean="0">
                <a:cs typeface="B Zar"/>
              </a:rPr>
              <a:t>تجهیزات آزمایش و ابزارهای مرتبط میبایست حداقل ظرفیت بارگذاری معادل با 150 درصد بارحدی طراحی، در شرایط حداکثر جابجائی بال را داشته باشد. این قابلیت، امکان ایجاد افزایش ظرفیت بارگذاری در شروع آزمایش و نیز افت بار در حین آزمایش را فراهم میکند.</a:t>
            </a:r>
          </a:p>
        </p:txBody>
      </p:sp>
      <p:sp>
        <p:nvSpPr>
          <p:cNvPr id="6" name="Rectangle 5"/>
          <p:cNvSpPr/>
          <p:nvPr/>
        </p:nvSpPr>
        <p:spPr>
          <a:xfrm>
            <a:off x="735484" y="2924944"/>
            <a:ext cx="7786710" cy="3416320"/>
          </a:xfrm>
          <a:prstGeom prst="rect">
            <a:avLst/>
          </a:prstGeom>
        </p:spPr>
        <p:txBody>
          <a:bodyPr wrap="square">
            <a:spAutoFit/>
          </a:bodyPr>
          <a:lstStyle/>
          <a:p>
            <a:pPr marR="0" algn="just" rtl="1">
              <a:lnSpc>
                <a:spcPct val="150000"/>
              </a:lnSpc>
            </a:pPr>
            <a:r>
              <a:rPr lang="ar-SA" b="1" dirty="0" smtClean="0">
                <a:cs typeface="B Zar"/>
              </a:rPr>
              <a:t>تجهیزبندی نمونۀ آزمایش</a:t>
            </a:r>
          </a:p>
          <a:p>
            <a:pPr marR="0" algn="just" rtl="1">
              <a:lnSpc>
                <a:spcPct val="150000"/>
              </a:lnSpc>
            </a:pPr>
            <a:r>
              <a:rPr lang="ar-SA" dirty="0" smtClean="0">
                <a:cs typeface="B Zar"/>
              </a:rPr>
              <a:t>برای نمایش لحظهای رفتار خستگی در نقاط منتخب از مناطق بحرانی که در تحلیل خستگی بعنوان مناطق بحرانی در بارگذاریهای تکراری (سیکلی) تعیین شــده اند، میبایست از کرنش</a:t>
            </a:r>
            <a:r>
              <a:rPr lang="en-US" dirty="0" smtClean="0">
                <a:cs typeface="B Zar"/>
              </a:rPr>
              <a:t> </a:t>
            </a:r>
            <a:r>
              <a:rPr lang="ar-SA" dirty="0" smtClean="0">
                <a:cs typeface="B Zar"/>
              </a:rPr>
              <a:t>سنجها استفاده شود. این کرنش</a:t>
            </a:r>
            <a:r>
              <a:rPr lang="en-US" dirty="0" smtClean="0">
                <a:cs typeface="B Zar"/>
              </a:rPr>
              <a:t> </a:t>
            </a:r>
            <a:r>
              <a:rPr lang="ar-SA" dirty="0" smtClean="0">
                <a:cs typeface="B Zar"/>
              </a:rPr>
              <a:t>سنجها میبایست در بازه</a:t>
            </a:r>
            <a:r>
              <a:rPr lang="en-US" dirty="0" smtClean="0">
                <a:cs typeface="B Zar"/>
              </a:rPr>
              <a:t> </a:t>
            </a:r>
            <a:r>
              <a:rPr lang="ar-SA" dirty="0" smtClean="0">
                <a:cs typeface="B Zar"/>
              </a:rPr>
              <a:t>های تکرار شوندۀ مناسب، اطلاعات را قرائت نموده و سازگار با هدف برنامۀ آزمایش باشند. همچنین این کرنش</a:t>
            </a:r>
            <a:r>
              <a:rPr lang="en-US" dirty="0" smtClean="0">
                <a:cs typeface="B Zar"/>
              </a:rPr>
              <a:t> </a:t>
            </a:r>
            <a:r>
              <a:rPr lang="ar-SA" dirty="0" smtClean="0">
                <a:cs typeface="B Zar"/>
              </a:rPr>
              <a:t>سنجها برای تأئید شرایط بحرانی توزیع</a:t>
            </a:r>
            <a:r>
              <a:rPr lang="en-US" dirty="0" smtClean="0">
                <a:cs typeface="B Zar"/>
              </a:rPr>
              <a:t> </a:t>
            </a:r>
            <a:r>
              <a:rPr lang="ar-SA" dirty="0" smtClean="0">
                <a:cs typeface="B Zar"/>
              </a:rPr>
              <a:t>های بارکه در آزمایشهای دیگر (نظیر آزمایش استحکام استاتیکی) بررسی و تأئید نشده اند، استفاده میشوند. علاوه بر این، تجهیزبندی میبایست برای نمایش نیروهای اعمال شده در آزمایش مناسب باشد. تجهیزات تشخیص و ثبت ترک میبایست در محلهای مناسبی نصب شوند.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571480"/>
            <a:ext cx="7929586" cy="1304203"/>
          </a:xfrm>
          <a:prstGeom prst="rect">
            <a:avLst/>
          </a:prstGeom>
        </p:spPr>
        <p:txBody>
          <a:bodyPr wrap="square">
            <a:spAutoFit/>
          </a:bodyPr>
          <a:lstStyle/>
          <a:p>
            <a:pPr marR="0" algn="just" rtl="1">
              <a:lnSpc>
                <a:spcPct val="150000"/>
              </a:lnSpc>
            </a:pPr>
            <a:r>
              <a:rPr lang="ar-SA" b="1" dirty="0" smtClean="0">
                <a:cs typeface="B Zar"/>
              </a:rPr>
              <a:t>اثرات دما و حرارت</a:t>
            </a:r>
          </a:p>
          <a:p>
            <a:pPr marR="0" algn="just" rtl="1">
              <a:lnSpc>
                <a:spcPct val="150000"/>
              </a:lnSpc>
            </a:pPr>
            <a:r>
              <a:rPr lang="ar-SA" dirty="0" smtClean="0">
                <a:cs typeface="B Zar"/>
              </a:rPr>
              <a:t>اثرات محیطی که ممکن است موجب بروز خزش یا کاهش عمدهای در استحکام خستگی سازه شوند و یا تنشهای القائی عمدهای ایجاد کنند، میبایست متناسب با هر آزمایش، شبیه</a:t>
            </a:r>
            <a:r>
              <a:rPr lang="en-US" dirty="0" smtClean="0">
                <a:cs typeface="B Zar"/>
              </a:rPr>
              <a:t> </a:t>
            </a:r>
            <a:r>
              <a:rPr lang="ar-SA" dirty="0" smtClean="0">
                <a:cs typeface="B Zar"/>
              </a:rPr>
              <a:t>سازی شوند.</a:t>
            </a:r>
          </a:p>
        </p:txBody>
      </p:sp>
      <p:sp>
        <p:nvSpPr>
          <p:cNvPr id="6" name="Rectangle 5"/>
          <p:cNvSpPr/>
          <p:nvPr/>
        </p:nvSpPr>
        <p:spPr>
          <a:xfrm>
            <a:off x="460337" y="2132856"/>
            <a:ext cx="8001056" cy="3831818"/>
          </a:xfrm>
          <a:prstGeom prst="rect">
            <a:avLst/>
          </a:prstGeom>
        </p:spPr>
        <p:txBody>
          <a:bodyPr wrap="square">
            <a:spAutoFit/>
          </a:bodyPr>
          <a:lstStyle/>
          <a:p>
            <a:pPr marR="0" algn="just" rtl="1">
              <a:lnSpc>
                <a:spcPct val="150000"/>
              </a:lnSpc>
            </a:pPr>
            <a:r>
              <a:rPr lang="ar-SA" b="1" dirty="0" smtClean="0">
                <a:cs typeface="B Zar"/>
              </a:rPr>
              <a:t>آزمایشهای بال و بدنه</a:t>
            </a:r>
          </a:p>
          <a:p>
            <a:pPr marR="0" algn="just" rtl="1">
              <a:lnSpc>
                <a:spcPct val="150000"/>
              </a:lnSpc>
            </a:pPr>
            <a:r>
              <a:rPr lang="ar-SA" dirty="0" smtClean="0">
                <a:cs typeface="B Zar"/>
              </a:rPr>
              <a:t>بال و بدنه و بخشهائی از سازه</a:t>
            </a:r>
            <a:r>
              <a:rPr lang="en-US" dirty="0" smtClean="0">
                <a:cs typeface="B Zar"/>
              </a:rPr>
              <a:t> </a:t>
            </a:r>
            <a:r>
              <a:rPr lang="ar-SA" dirty="0" smtClean="0">
                <a:cs typeface="B Zar"/>
              </a:rPr>
              <a:t>ها، آنها که نقاط اتصال تجهیزات خارجی هستند، میبایست برای بارگذاریهای زمینی و پروازی و مطابق با طیف بار مندرج در استاندارد </a:t>
            </a:r>
            <a:r>
              <a:rPr lang="en-US" dirty="0" smtClean="0">
                <a:latin typeface="Times New Roman"/>
                <a:cs typeface="B Zar"/>
              </a:rPr>
              <a:t>MIL-A-8866</a:t>
            </a:r>
            <a:r>
              <a:rPr lang="ar-SA" dirty="0" smtClean="0">
                <a:latin typeface="Times New Roman"/>
                <a:cs typeface="B Zar"/>
              </a:rPr>
              <a:t> آزمایش شوند. برای ایجاد توازن در بارگذاری بال، میبایست بارهای متعلقات دم، بدنه و کاناردها اعمال شوند. طیفهای بارگذاری میبایست بر اساس توالی پرواز به پرواز اعمال شوند. بارهای سیکلی ناشی از فشار هوای داخلی مرتبط با طیفهای بارگذاری پروازی و زمینی نیز میبایست متناسب با آنها اعمال شوند. در استخراج طیف بارگذاری حتی</a:t>
            </a:r>
            <a:r>
              <a:rPr lang="en-US" dirty="0" smtClean="0">
                <a:latin typeface="Times New Roman"/>
                <a:cs typeface="B Zar"/>
              </a:rPr>
              <a:t> </a:t>
            </a:r>
            <a:r>
              <a:rPr lang="ar-SA" dirty="0" smtClean="0">
                <a:latin typeface="Times New Roman"/>
                <a:cs typeface="B Zar"/>
              </a:rPr>
              <a:t>الامکان میبایست عملکرد هواپیما در یک چرخۀ برخاست-پرواز-فرود بعنوان یک روند واقعی بکارگرفته شود. مشروط بر توافقات قراردادی پیمانکار و کارفرما برای بارگذاری هواپیما در شرایط پروازی، میبایست از نتایج بزرگترین مقادیر ممانهای خمشی در ریشۀ بال استفاده شده و شامل ترکیب واقعی از شرایط تقارن و شرایط خروج از غلتش باشد.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285728"/>
            <a:ext cx="7786710" cy="2169825"/>
          </a:xfrm>
          <a:prstGeom prst="rect">
            <a:avLst/>
          </a:prstGeom>
        </p:spPr>
        <p:txBody>
          <a:bodyPr wrap="square">
            <a:spAutoFit/>
          </a:bodyPr>
          <a:lstStyle/>
          <a:p>
            <a:pPr marR="0" algn="just" rtl="1">
              <a:lnSpc>
                <a:spcPct val="150000"/>
              </a:lnSpc>
            </a:pPr>
            <a:r>
              <a:rPr lang="ar-SA" b="1" dirty="0" smtClean="0">
                <a:cs typeface="B Zar"/>
              </a:rPr>
              <a:t>آزمایشهای متعلقات دم، کاناردها و بدنه</a:t>
            </a:r>
          </a:p>
          <a:p>
            <a:pPr marR="0" algn="just" rtl="1">
              <a:lnSpc>
                <a:spcPct val="150000"/>
              </a:lnSpc>
            </a:pPr>
            <a:r>
              <a:rPr lang="ar-SA" dirty="0" smtClean="0">
                <a:cs typeface="B Zar"/>
              </a:rPr>
              <a:t>علاوه بر بارهای سیکلی که برای متعادل کردن بال و مطابق پاراگراف </a:t>
            </a:r>
            <a:r>
              <a:rPr lang="fa-IR" dirty="0" smtClean="0">
                <a:cs typeface="B Zar"/>
              </a:rPr>
              <a:t>قبل </a:t>
            </a:r>
            <a:r>
              <a:rPr lang="ar-SA" dirty="0" smtClean="0">
                <a:cs typeface="B Zar"/>
              </a:rPr>
              <a:t>، به متعلقات دم، کاناردها و بدنه وارد میشود، در صورت لزوم، بارهای سیکلی دیگری نیز میبایست به آنها وارد شود تا طیف بار را براساس الزامات طراحی ایجاد کند. موقعیت مرکز جرم در این آزمایشها در جائی استکه موجب ایجاد بحرانیترین وضعیت برای متعلقات دم، بدنه و کاناردها شود.</a:t>
            </a:r>
          </a:p>
        </p:txBody>
      </p:sp>
      <p:sp>
        <p:nvSpPr>
          <p:cNvPr id="3" name="Rectangle 2"/>
          <p:cNvSpPr/>
          <p:nvPr/>
        </p:nvSpPr>
        <p:spPr>
          <a:xfrm>
            <a:off x="642910" y="2948841"/>
            <a:ext cx="7929586" cy="2585323"/>
          </a:xfrm>
          <a:prstGeom prst="rect">
            <a:avLst/>
          </a:prstGeom>
        </p:spPr>
        <p:txBody>
          <a:bodyPr wrap="square">
            <a:spAutoFit/>
          </a:bodyPr>
          <a:lstStyle/>
          <a:p>
            <a:pPr marR="0" algn="just" rtl="1">
              <a:lnSpc>
                <a:spcPct val="150000"/>
              </a:lnSpc>
            </a:pPr>
            <a:r>
              <a:rPr lang="ar-SA" sz="1600" b="1" dirty="0" smtClean="0">
                <a:cs typeface="B Zar"/>
              </a:rPr>
              <a:t>-</a:t>
            </a:r>
            <a:r>
              <a:rPr lang="ar-SA" b="1" dirty="0" smtClean="0">
                <a:cs typeface="B Zar"/>
              </a:rPr>
              <a:t> آزمایشهای خستگی دینامیکی متعلقات دم</a:t>
            </a:r>
          </a:p>
          <a:p>
            <a:pPr marR="0" algn="just" rtl="1">
              <a:lnSpc>
                <a:spcPct val="150000"/>
              </a:lnSpc>
            </a:pPr>
            <a:r>
              <a:rPr lang="ar-SA" dirty="0" smtClean="0">
                <a:cs typeface="B Zar"/>
              </a:rPr>
              <a:t>علاوه بر آزمایشهای خستگی برای نیروهای پروازی مذکور در پاراگراف </a:t>
            </a:r>
            <a:r>
              <a:rPr lang="fa-IR" dirty="0" smtClean="0">
                <a:cs typeface="B Zar"/>
              </a:rPr>
              <a:t>قبل</a:t>
            </a:r>
            <a:r>
              <a:rPr lang="ar-SA" dirty="0" smtClean="0">
                <a:cs typeface="B Zar"/>
              </a:rPr>
              <a:t>، آزمایش خستگی دینامیکی نیز میبایست در برنامه</a:t>
            </a:r>
            <a:r>
              <a:rPr lang="fa-IR" dirty="0" smtClean="0">
                <a:cs typeface="B Zar"/>
              </a:rPr>
              <a:t> </a:t>
            </a:r>
            <a:r>
              <a:rPr lang="ar-SA" dirty="0" smtClean="0">
                <a:cs typeface="B Zar"/>
              </a:rPr>
              <a:t>های آزمایشها انجام شود. آزمایشهای دینامیکی میبایست بر اساس اطلاعات دینامیکی بدستآمده از آزمایشهای آکوستیکی و ارتعاشی در حین پرواز نمونۀ یک به یک واقعی باشد. آزمایشها تا جائیکه دستیابی به ضریب پراکندگی عمر خستگی معادل 2 به اثبات برسد، ادامه مییابد و پس از آن، چنانچه خرابی یا شکست عمده و غیرقابلتعمیری اتفاق نیافتد، تا رسیدن به ضریب پراکندگی عمر خستگی معادل 4 ،آزمایشها ادامه مییابد.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357166"/>
            <a:ext cx="8358214" cy="2585323"/>
          </a:xfrm>
          <a:prstGeom prst="rect">
            <a:avLst/>
          </a:prstGeom>
        </p:spPr>
        <p:txBody>
          <a:bodyPr wrap="square">
            <a:spAutoFit/>
          </a:bodyPr>
          <a:lstStyle/>
          <a:p>
            <a:pPr marR="0" algn="just" rtl="1">
              <a:lnSpc>
                <a:spcPct val="150000"/>
              </a:lnSpc>
            </a:pPr>
            <a:r>
              <a:rPr lang="ar-SA" b="1" dirty="0" smtClean="0">
                <a:cs typeface="B Zar"/>
              </a:rPr>
              <a:t>آزمایشهای خستگی ارابۀ فرود اصلی و ارابۀ فرود دماغه</a:t>
            </a:r>
          </a:p>
          <a:p>
            <a:pPr marR="0" algn="just" rtl="1">
              <a:lnSpc>
                <a:spcPct val="150000"/>
              </a:lnSpc>
            </a:pPr>
            <a:r>
              <a:rPr lang="ar-SA" dirty="0" smtClean="0">
                <a:cs typeface="B Zar"/>
              </a:rPr>
              <a:t>آزمایشهای خستگی برای بارگذاریهای مطابق با استاندار </a:t>
            </a:r>
            <a:r>
              <a:rPr lang="en-US" sz="1600" dirty="0" smtClean="0">
                <a:latin typeface="Times New Roman"/>
                <a:cs typeface="B Zar"/>
              </a:rPr>
              <a:t>MIL-A-8866</a:t>
            </a:r>
            <a:r>
              <a:rPr lang="ar-SA" dirty="0" smtClean="0">
                <a:latin typeface="Times New Roman"/>
                <a:cs typeface="B Zar"/>
              </a:rPr>
              <a:t> در یک توالی پرواز به پرواز، می بایست در حالتی که ارابۀ فرود اصلی و ارابۀفرود دماغه برروی استند آزمایش بسته شدهاند، انجام شود. پس از تکمیل آزمایشهای مرحلۀ دوم در تعیین عمر خستگی برای ارابۀ فرود دماغه، میبایست آزمایشهای تعیین ضریب پراکندگی عمر خستگی معادل 2، برای بارگذاری در شرایط برخاست پرتابی انجام شده و پیرو آن آزمایشهای تعیین ضریب پراکندگی عمر خستگی معادل 75/0، با توجه به توضیحات پاراگراف</a:t>
            </a:r>
            <a:r>
              <a:rPr lang="fa-IR" dirty="0" smtClean="0">
                <a:latin typeface="Times New Roman"/>
                <a:cs typeface="B Zar"/>
              </a:rPr>
              <a:t> قبل</a:t>
            </a:r>
            <a:r>
              <a:rPr lang="ar-SA" dirty="0" smtClean="0">
                <a:latin typeface="Times New Roman"/>
                <a:cs typeface="B Zar"/>
              </a:rPr>
              <a:t> انجام شود.</a:t>
            </a:r>
          </a:p>
        </p:txBody>
      </p:sp>
      <p:sp>
        <p:nvSpPr>
          <p:cNvPr id="3" name="Rectangle 2"/>
          <p:cNvSpPr/>
          <p:nvPr/>
        </p:nvSpPr>
        <p:spPr>
          <a:xfrm>
            <a:off x="501245" y="3347075"/>
            <a:ext cx="8429652" cy="1338828"/>
          </a:xfrm>
          <a:prstGeom prst="rect">
            <a:avLst/>
          </a:prstGeom>
        </p:spPr>
        <p:txBody>
          <a:bodyPr wrap="square">
            <a:spAutoFit/>
          </a:bodyPr>
          <a:lstStyle/>
          <a:p>
            <a:pPr marR="0" algn="just" rtl="1">
              <a:lnSpc>
                <a:spcPct val="150000"/>
              </a:lnSpc>
            </a:pPr>
            <a:r>
              <a:rPr lang="ar-SA" dirty="0" smtClean="0">
                <a:cs typeface="B Zar"/>
              </a:rPr>
              <a:t>تخمین عمر خستگی اجزای اصلی مجموعۀ هوک مهار انتهائی و ارابۀ فرود دماغه</a:t>
            </a:r>
            <a:r>
              <a:rPr lang="fa-IR" dirty="0" smtClean="0">
                <a:cs typeface="B Zar"/>
              </a:rPr>
              <a:t> </a:t>
            </a:r>
            <a:r>
              <a:rPr lang="ar-SA" dirty="0" smtClean="0">
                <a:cs typeface="B Zar"/>
              </a:rPr>
              <a:t>پس از تکمیل آزمایشهای مذکور در پاراگرافهای </a:t>
            </a:r>
            <a:r>
              <a:rPr lang="fa-IR" dirty="0" smtClean="0">
                <a:cs typeface="B Zar"/>
              </a:rPr>
              <a:t>قبل</a:t>
            </a:r>
            <a:r>
              <a:rPr lang="ar-SA" dirty="0" smtClean="0">
                <a:cs typeface="B Zar"/>
              </a:rPr>
              <a:t>، میبایست آزمایشهای خستگی برای تخمین عمر خستگی اجزای اصلی مجموعۀ هوک مهار انتهائی و ارابۀ فرود دماغه ادامه یابند. </a:t>
            </a:r>
            <a:endParaRPr lang="fa-IR" dirty="0"/>
          </a:p>
        </p:txBody>
      </p:sp>
      <p:sp>
        <p:nvSpPr>
          <p:cNvPr id="4" name="Rectangle 3"/>
          <p:cNvSpPr/>
          <p:nvPr/>
        </p:nvSpPr>
        <p:spPr>
          <a:xfrm>
            <a:off x="785786" y="4831287"/>
            <a:ext cx="7786710" cy="1754326"/>
          </a:xfrm>
          <a:prstGeom prst="rect">
            <a:avLst/>
          </a:prstGeom>
        </p:spPr>
        <p:txBody>
          <a:bodyPr wrap="square">
            <a:spAutoFit/>
          </a:bodyPr>
          <a:lstStyle/>
          <a:p>
            <a:pPr marR="0" algn="just" rtl="1">
              <a:lnSpc>
                <a:spcPct val="150000"/>
              </a:lnSpc>
            </a:pPr>
            <a:r>
              <a:rPr lang="ar-SA" sz="1600" b="1" dirty="0" smtClean="0">
                <a:cs typeface="B Zar"/>
              </a:rPr>
              <a:t>-</a:t>
            </a:r>
            <a:r>
              <a:rPr lang="ar-SA" b="1" dirty="0" smtClean="0">
                <a:cs typeface="B Zar"/>
              </a:rPr>
              <a:t> آزمایشهای سیستمهای کنترل سطوح فرامین</a:t>
            </a:r>
          </a:p>
          <a:p>
            <a:pPr marR="0" algn="just" rtl="1">
              <a:lnSpc>
                <a:spcPct val="150000"/>
              </a:lnSpc>
            </a:pPr>
            <a:r>
              <a:rPr lang="ar-SA" dirty="0" smtClean="0">
                <a:cs typeface="B Zar"/>
              </a:rPr>
              <a:t>سیستمهای کنترل فرامین حرکتهای عرضی، سمتی و طولی که درمعــرض بارهای آیرودینامیکی قرار دارند میبایست در بارگذاری تکراری آزمایش شوند. این سیستمها میبایست بدون بروز هرگونه خرابی قادر به تحمل یک برنامۀ منطقی مصوب از بارگذاری باشند.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TotalTime>
  <Words>2797</Words>
  <Application>Microsoft Office PowerPoint</Application>
  <PresentationFormat>On-screen Show (4:3)</PresentationFormat>
  <Paragraphs>71</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الزامات مواد وعناصر فلزی برای سازه­های وسایل نقلیۀ هوا فضایی</dc:title>
  <dc:creator>Dear User</dc:creator>
  <cp:lastModifiedBy>user</cp:lastModifiedBy>
  <cp:revision>38</cp:revision>
  <dcterms:created xsi:type="dcterms:W3CDTF">2012-10-11T05:44:38Z</dcterms:created>
  <dcterms:modified xsi:type="dcterms:W3CDTF">2014-11-17T08:36:13Z</dcterms:modified>
</cp:coreProperties>
</file>